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1090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850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2579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95558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75665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91669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9/12/2018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1067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9A250-FF31-4206-8172-F9D3106AACB1}" type="datetimeFigureOut">
              <a:rPr lang="en-US" smtClean="0"/>
              <a:t>9/12/2018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2946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9/12/2018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002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29827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1739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9/12/2018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67727521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9448" y="314459"/>
            <a:ext cx="9729564" cy="1796729"/>
          </a:xfrm>
        </p:spPr>
        <p:txBody>
          <a:bodyPr>
            <a:normAutofit/>
          </a:bodyPr>
          <a:lstStyle/>
          <a:p>
            <a:r>
              <a:rPr lang="en-US" dirty="0" smtClean="0"/>
              <a:t>Writing</a:t>
            </a:r>
            <a:r>
              <a:rPr lang="en-US" dirty="0" smtClean="0"/>
              <a:t>: Before You Write…</a:t>
            </a:r>
            <a:endParaRPr lang="en-US" dirty="0"/>
          </a:p>
        </p:txBody>
      </p:sp>
      <p:sp>
        <p:nvSpPr>
          <p:cNvPr id="3" name="Subtitle 2"/>
          <p:cNvSpPr>
            <a:spLocks noGrp="1"/>
          </p:cNvSpPr>
          <p:nvPr>
            <p:ph type="subTitle" idx="1"/>
          </p:nvPr>
        </p:nvSpPr>
        <p:spPr>
          <a:xfrm>
            <a:off x="772733" y="3442447"/>
            <a:ext cx="5399468" cy="2877671"/>
          </a:xfrm>
        </p:spPr>
        <p:txBody>
          <a:bodyPr>
            <a:normAutofit/>
          </a:bodyPr>
          <a:lstStyle/>
          <a:p>
            <a:endParaRPr lang="en-US" dirty="0"/>
          </a:p>
        </p:txBody>
      </p:sp>
      <p:pic>
        <p:nvPicPr>
          <p:cNvPr id="1026" name="Picture 2" descr="Image result for writing carto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6295" y="1978962"/>
            <a:ext cx="5535706" cy="477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5802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3072" y="0"/>
            <a:ext cx="4403501" cy="1325563"/>
          </a:xfrm>
        </p:spPr>
        <p:txBody>
          <a:bodyPr>
            <a:normAutofit/>
          </a:bodyPr>
          <a:lstStyle/>
          <a:p>
            <a:pPr algn="r"/>
            <a:r>
              <a:rPr lang="en-US" sz="4800" b="1" dirty="0" smtClean="0">
                <a:solidFill>
                  <a:srgbClr val="00B0F0"/>
                </a:solidFill>
              </a:rPr>
              <a:t>NOW YOU TRY…</a:t>
            </a:r>
            <a:endParaRPr lang="en-US" sz="4800" b="1" dirty="0">
              <a:solidFill>
                <a:srgbClr val="00B0F0"/>
              </a:solidFill>
            </a:endParaRPr>
          </a:p>
        </p:txBody>
      </p:sp>
      <p:sp>
        <p:nvSpPr>
          <p:cNvPr id="3" name="Content Placeholder 2"/>
          <p:cNvSpPr>
            <a:spLocks noGrp="1"/>
          </p:cNvSpPr>
          <p:nvPr>
            <p:ph idx="1"/>
          </p:nvPr>
        </p:nvSpPr>
        <p:spPr>
          <a:xfrm>
            <a:off x="3949521" y="1223494"/>
            <a:ext cx="8242479" cy="5318974"/>
          </a:xfrm>
        </p:spPr>
        <p:txBody>
          <a:bodyPr>
            <a:normAutofit fontScale="92500" lnSpcReduction="20000"/>
          </a:bodyPr>
          <a:lstStyle/>
          <a:p>
            <a:pPr>
              <a:defRPr/>
            </a:pPr>
            <a:r>
              <a:rPr lang="en-US" altLang="en-US" dirty="0"/>
              <a:t>You will read a passage about George Washington Carver and then write a response to the following </a:t>
            </a:r>
            <a:r>
              <a:rPr lang="en-US" altLang="en-US" dirty="0" smtClean="0"/>
              <a:t>prompt:</a:t>
            </a:r>
          </a:p>
          <a:p>
            <a:pPr marL="0" indent="0">
              <a:buNone/>
              <a:defRPr/>
            </a:pPr>
            <a:endParaRPr lang="en-US" altLang="en-US" dirty="0"/>
          </a:p>
          <a:p>
            <a:pPr marL="0" indent="0" algn="ctr">
              <a:buNone/>
              <a:defRPr/>
            </a:pPr>
            <a:r>
              <a:rPr lang="en-US" altLang="en-US" b="1" dirty="0">
                <a:solidFill>
                  <a:srgbClr val="FF0000"/>
                </a:solidFill>
              </a:rPr>
              <a:t>Explain how George Washington Carver’s </a:t>
            </a:r>
            <a:endParaRPr lang="en-US" altLang="en-US" b="1" dirty="0" smtClean="0">
              <a:solidFill>
                <a:srgbClr val="FF0000"/>
              </a:solidFill>
            </a:endParaRPr>
          </a:p>
          <a:p>
            <a:pPr marL="0" indent="0" algn="ctr">
              <a:buNone/>
              <a:defRPr/>
            </a:pPr>
            <a:r>
              <a:rPr lang="en-US" altLang="en-US" b="1" dirty="0" smtClean="0">
                <a:solidFill>
                  <a:srgbClr val="FF0000"/>
                </a:solidFill>
              </a:rPr>
              <a:t>ideas </a:t>
            </a:r>
            <a:r>
              <a:rPr lang="en-US" altLang="en-US" b="1" dirty="0">
                <a:solidFill>
                  <a:srgbClr val="FF0000"/>
                </a:solidFill>
              </a:rPr>
              <a:t>affect our lives today.</a:t>
            </a:r>
          </a:p>
          <a:p>
            <a:pPr marL="0" indent="0">
              <a:buNone/>
              <a:defRPr/>
            </a:pPr>
            <a:endParaRPr lang="en-US" altLang="en-US" dirty="0"/>
          </a:p>
          <a:p>
            <a:pPr>
              <a:defRPr/>
            </a:pPr>
            <a:r>
              <a:rPr lang="en-US" altLang="en-US" dirty="0" smtClean="0"/>
              <a:t>You </a:t>
            </a:r>
            <a:r>
              <a:rPr lang="en-US" altLang="en-US" dirty="0"/>
              <a:t>may want to use the following R.A.C.E. organizer to help you plan your response.</a:t>
            </a:r>
          </a:p>
          <a:p>
            <a:pPr marL="0" indent="0">
              <a:buNone/>
              <a:defRPr/>
            </a:pPr>
            <a:endParaRPr lang="en-US" altLang="en-US" sz="700" dirty="0"/>
          </a:p>
          <a:p>
            <a:pPr marL="0" indent="0">
              <a:buNone/>
              <a:defRPr/>
            </a:pPr>
            <a:r>
              <a:rPr lang="en-US" altLang="en-US" b="1" dirty="0">
                <a:latin typeface="Arial Black" panose="020B0A04020102020204" pitchFamily="34" charset="0"/>
              </a:rPr>
              <a:t>     Remember to </a:t>
            </a:r>
            <a:r>
              <a:rPr lang="en-US" altLang="en-US" sz="3200" b="1" dirty="0">
                <a:solidFill>
                  <a:srgbClr val="FF0000"/>
                </a:solidFill>
                <a:latin typeface="Arial Black" panose="020B0A04020102020204" pitchFamily="34" charset="0"/>
              </a:rPr>
              <a:t>RACE</a:t>
            </a:r>
            <a:r>
              <a:rPr lang="en-US" altLang="en-US" b="1" dirty="0">
                <a:solidFill>
                  <a:srgbClr val="FF0000"/>
                </a:solidFill>
                <a:latin typeface="Arial Black" panose="020B0A04020102020204" pitchFamily="34" charset="0"/>
              </a:rPr>
              <a:t> </a:t>
            </a:r>
            <a:r>
              <a:rPr lang="en-US" altLang="en-US" b="1" dirty="0">
                <a:latin typeface="Arial Black" panose="020B0A04020102020204" pitchFamily="34" charset="0"/>
              </a:rPr>
              <a:t>to your answer…   </a:t>
            </a:r>
          </a:p>
          <a:p>
            <a:pPr marL="0" indent="0">
              <a:buNone/>
              <a:defRPr/>
            </a:pPr>
            <a:r>
              <a:rPr lang="en-US" altLang="en-US" b="1" dirty="0">
                <a:solidFill>
                  <a:srgbClr val="C00000"/>
                </a:solidFill>
                <a:latin typeface="Arial Black" panose="020B0A04020102020204" pitchFamily="34" charset="0"/>
              </a:rPr>
              <a:t>                            </a:t>
            </a:r>
            <a:r>
              <a:rPr lang="en-US" altLang="en-US" b="1" dirty="0">
                <a:solidFill>
                  <a:srgbClr val="FF0000"/>
                </a:solidFill>
                <a:latin typeface="Arial Black" panose="020B0A04020102020204" pitchFamily="34" charset="0"/>
              </a:rPr>
              <a:t>R</a:t>
            </a:r>
            <a:r>
              <a:rPr lang="en-US" altLang="en-US" b="1" dirty="0">
                <a:solidFill>
                  <a:schemeClr val="accent2">
                    <a:lumMod val="75000"/>
                  </a:schemeClr>
                </a:solidFill>
                <a:latin typeface="Arial Black" panose="020B0A04020102020204" pitchFamily="34" charset="0"/>
              </a:rPr>
              <a:t>estate (reword)</a:t>
            </a:r>
          </a:p>
          <a:p>
            <a:pPr marL="0" indent="0">
              <a:buNone/>
              <a:defRPr/>
            </a:pPr>
            <a:r>
              <a:rPr lang="en-US" altLang="en-US" b="1" dirty="0">
                <a:solidFill>
                  <a:srgbClr val="C00000"/>
                </a:solidFill>
                <a:latin typeface="Arial Black" panose="020B0A04020102020204" pitchFamily="34" charset="0"/>
              </a:rPr>
              <a:t>                            </a:t>
            </a:r>
            <a:r>
              <a:rPr lang="en-US" altLang="en-US" b="1" dirty="0">
                <a:solidFill>
                  <a:srgbClr val="FF0000"/>
                </a:solidFill>
                <a:latin typeface="Arial Black" panose="020B0A04020102020204" pitchFamily="34" charset="0"/>
              </a:rPr>
              <a:t>A</a:t>
            </a:r>
            <a:r>
              <a:rPr lang="en-US" altLang="en-US" b="1" dirty="0">
                <a:solidFill>
                  <a:schemeClr val="accent2">
                    <a:lumMod val="75000"/>
                  </a:schemeClr>
                </a:solidFill>
                <a:latin typeface="Arial Black" panose="020B0A04020102020204" pitchFamily="34" charset="0"/>
              </a:rPr>
              <a:t>nswer</a:t>
            </a:r>
          </a:p>
          <a:p>
            <a:pPr marL="0" indent="0">
              <a:buNone/>
              <a:defRPr/>
            </a:pPr>
            <a:r>
              <a:rPr lang="en-US" altLang="en-US" b="1" dirty="0">
                <a:solidFill>
                  <a:srgbClr val="C00000"/>
                </a:solidFill>
                <a:latin typeface="Arial Black" panose="020B0A04020102020204" pitchFamily="34" charset="0"/>
              </a:rPr>
              <a:t>                            </a:t>
            </a:r>
            <a:r>
              <a:rPr lang="en-US" altLang="en-US" b="1" dirty="0">
                <a:solidFill>
                  <a:srgbClr val="FF0000"/>
                </a:solidFill>
                <a:latin typeface="Arial Black" panose="020B0A04020102020204" pitchFamily="34" charset="0"/>
              </a:rPr>
              <a:t>C</a:t>
            </a:r>
            <a:r>
              <a:rPr lang="en-US" altLang="en-US" b="1" dirty="0">
                <a:solidFill>
                  <a:schemeClr val="accent2">
                    <a:lumMod val="75000"/>
                  </a:schemeClr>
                </a:solidFill>
                <a:latin typeface="Arial Black" panose="020B0A04020102020204" pitchFamily="34" charset="0"/>
              </a:rPr>
              <a:t>ite</a:t>
            </a:r>
          </a:p>
          <a:p>
            <a:pPr marL="0" indent="0">
              <a:buNone/>
              <a:defRPr/>
            </a:pPr>
            <a:r>
              <a:rPr lang="en-US" altLang="en-US" b="1" dirty="0">
                <a:solidFill>
                  <a:srgbClr val="C00000"/>
                </a:solidFill>
                <a:latin typeface="Arial Black" panose="020B0A04020102020204" pitchFamily="34" charset="0"/>
              </a:rPr>
              <a:t>                            </a:t>
            </a:r>
            <a:r>
              <a:rPr lang="en-US" altLang="en-US" b="1" dirty="0">
                <a:solidFill>
                  <a:srgbClr val="FF0000"/>
                </a:solidFill>
                <a:latin typeface="Arial Black" panose="020B0A04020102020204" pitchFamily="34" charset="0"/>
              </a:rPr>
              <a:t>E</a:t>
            </a:r>
            <a:r>
              <a:rPr lang="en-US" altLang="en-US" b="1" dirty="0">
                <a:solidFill>
                  <a:schemeClr val="accent2">
                    <a:lumMod val="75000"/>
                  </a:schemeClr>
                </a:solidFill>
                <a:latin typeface="Arial Black" panose="020B0A04020102020204" pitchFamily="34" charset="0"/>
              </a:rPr>
              <a:t>xplain</a:t>
            </a:r>
          </a:p>
          <a:p>
            <a:pPr marL="0" indent="0">
              <a:buNone/>
            </a:pPr>
            <a:endParaRPr lang="en-US" dirty="0"/>
          </a:p>
        </p:txBody>
      </p:sp>
      <p:pic>
        <p:nvPicPr>
          <p:cNvPr id="4" name="Picture 2" descr="Image result for race car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32" y="1028096"/>
            <a:ext cx="3506701" cy="3495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311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460" y="197134"/>
            <a:ext cx="10122794" cy="6660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1486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HOW TO DO 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4130913"/>
              </p:ext>
            </p:extLst>
          </p:nvPr>
        </p:nvGraphicFramePr>
        <p:xfrm>
          <a:off x="838200" y="1825623"/>
          <a:ext cx="10515600" cy="4098658"/>
        </p:xfrm>
        <a:graphic>
          <a:graphicData uri="http://schemas.openxmlformats.org/drawingml/2006/table">
            <a:tbl>
              <a:tblPr firstRow="1" bandRow="1">
                <a:tableStyleId>{F5AB1C69-6EDB-4FF4-983F-18BD219EF322}</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2049329">
                <a:tc>
                  <a:txBody>
                    <a:bodyPr/>
                    <a:lstStyle/>
                    <a:p>
                      <a:pPr algn="ctr"/>
                      <a:r>
                        <a:rPr lang="en-US" sz="2000" b="1" dirty="0" smtClean="0">
                          <a:latin typeface="+mn-lt"/>
                        </a:rPr>
                        <a:t>R – REWORD THE QUESTION</a:t>
                      </a:r>
                      <a:endParaRPr lang="en-US" sz="2000" b="1" dirty="0">
                        <a:latin typeface="+mn-lt"/>
                      </a:endParaRPr>
                    </a:p>
                  </a:txBody>
                  <a:tcPr/>
                </a:tc>
                <a:tc>
                  <a:txBody>
                    <a:bodyPr/>
                    <a:lstStyle/>
                    <a:p>
                      <a:pPr algn="ctr"/>
                      <a:r>
                        <a:rPr lang="en-US" sz="2000" b="1" dirty="0" smtClean="0">
                          <a:latin typeface="+mn-lt"/>
                        </a:rPr>
                        <a:t>A – ANSWER THE QUESTION</a:t>
                      </a:r>
                      <a:endParaRPr lang="en-US" sz="2000" b="1" dirty="0">
                        <a:latin typeface="+mn-lt"/>
                      </a:endParaRPr>
                    </a:p>
                  </a:txBody>
                  <a:tcPr/>
                </a:tc>
                <a:extLst>
                  <a:ext uri="{0D108BD9-81ED-4DB2-BD59-A6C34878D82A}">
                    <a16:rowId xmlns:a16="http://schemas.microsoft.com/office/drawing/2014/main" val="10000"/>
                  </a:ext>
                </a:extLst>
              </a:tr>
              <a:tr h="2049329">
                <a:tc>
                  <a:txBody>
                    <a:bodyPr/>
                    <a:lstStyle/>
                    <a:p>
                      <a:pPr algn="ctr"/>
                      <a:r>
                        <a:rPr lang="en-US" sz="2000" b="1" dirty="0" smtClean="0">
                          <a:latin typeface="+mn-lt"/>
                        </a:rPr>
                        <a:t>C</a:t>
                      </a:r>
                      <a:r>
                        <a:rPr lang="en-US" sz="2000" b="1" baseline="0" dirty="0" smtClean="0">
                          <a:latin typeface="+mn-lt"/>
                        </a:rPr>
                        <a:t> – CITE EVIDENCE YOU WILL USE</a:t>
                      </a:r>
                      <a:endParaRPr lang="en-US" sz="2000" b="1" dirty="0">
                        <a:latin typeface="+mn-lt"/>
                      </a:endParaRPr>
                    </a:p>
                  </a:txBody>
                  <a:tcPr/>
                </a:tc>
                <a:tc>
                  <a:txBody>
                    <a:bodyPr/>
                    <a:lstStyle/>
                    <a:p>
                      <a:pPr algn="ctr"/>
                      <a:r>
                        <a:rPr lang="en-US" sz="2000" b="1" dirty="0" smtClean="0">
                          <a:latin typeface="+mn-lt"/>
                        </a:rPr>
                        <a:t>E – EXPLAIN YOUR</a:t>
                      </a:r>
                      <a:r>
                        <a:rPr lang="en-US" sz="2000" b="1" baseline="0" dirty="0" smtClean="0">
                          <a:latin typeface="+mn-lt"/>
                        </a:rPr>
                        <a:t> REASONING</a:t>
                      </a:r>
                      <a:endParaRPr lang="en-US" sz="2000" b="1" dirty="0">
                        <a:latin typeface="+mn-lt"/>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99878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125013"/>
            <a:ext cx="12136832" cy="847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7608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CONSTRUCTED RESPONSE OR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SHORT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1" indent="-342900">
              <a:lnSpc>
                <a:spcPct val="95000"/>
              </a:lnSpc>
              <a:spcBef>
                <a:spcPct val="0"/>
              </a:spcBef>
              <a:buClr>
                <a:srgbClr val="000000"/>
              </a:buClr>
              <a:buFontTx/>
              <a:buChar char="•"/>
            </a:pPr>
            <a:r>
              <a:rPr lang="en-US" altLang="en-US" sz="2900" dirty="0" smtClean="0">
                <a:solidFill>
                  <a:srgbClr val="000000"/>
                </a:solidFill>
                <a:latin typeface="Arial" panose="020B0604020202020204" pitchFamily="34" charset="0"/>
              </a:rPr>
              <a:t>They </a:t>
            </a:r>
            <a:r>
              <a:rPr lang="en-US" altLang="en-US" sz="2900" dirty="0" smtClean="0">
                <a:solidFill>
                  <a:srgbClr val="00B0F0"/>
                </a:solidFill>
                <a:latin typeface="Arial" panose="020B0604020202020204" pitchFamily="34" charset="0"/>
              </a:rPr>
              <a:t>both</a:t>
            </a:r>
            <a:r>
              <a:rPr lang="en-US" altLang="en-US" sz="2900" dirty="0" smtClean="0">
                <a:solidFill>
                  <a:srgbClr val="000000"/>
                </a:solidFill>
                <a:latin typeface="Arial" panose="020B0604020202020204" pitchFamily="34" charset="0"/>
              </a:rPr>
              <a:t> ask you to apply your knowledge and understanding in a short written answer.</a:t>
            </a:r>
          </a:p>
          <a:p>
            <a:pPr marL="342900" lvl="1" indent="0">
              <a:lnSpc>
                <a:spcPct val="95000"/>
              </a:lnSpc>
              <a:spcBef>
                <a:spcPct val="0"/>
              </a:spcBef>
              <a:buClr>
                <a:srgbClr val="000000"/>
              </a:buClr>
              <a:buNone/>
            </a:pPr>
            <a:endParaRPr lang="en-US" altLang="en-US" sz="2900" dirty="0" smtClean="0">
              <a:solidFill>
                <a:srgbClr val="000000"/>
              </a:solidFill>
              <a:latin typeface="Arial" panose="020B0604020202020204" pitchFamily="34" charset="0"/>
            </a:endParaRPr>
          </a:p>
          <a:p>
            <a:pPr lvl="1" indent="-342900">
              <a:lnSpc>
                <a:spcPct val="95000"/>
              </a:lnSpc>
              <a:spcBef>
                <a:spcPct val="0"/>
              </a:spcBef>
              <a:buClr>
                <a:srgbClr val="000000"/>
              </a:buClr>
            </a:pPr>
            <a:r>
              <a:rPr lang="en-US" altLang="en-US" sz="2900" dirty="0" smtClean="0">
                <a:solidFill>
                  <a:srgbClr val="00B0F0"/>
                </a:solidFill>
                <a:latin typeface="Arial" panose="020B0604020202020204" pitchFamily="34" charset="0"/>
              </a:rPr>
              <a:t>Difference</a:t>
            </a:r>
            <a:r>
              <a:rPr lang="en-US" altLang="en-US" sz="2900" dirty="0" smtClean="0">
                <a:solidFill>
                  <a:srgbClr val="000000"/>
                </a:solidFill>
                <a:latin typeface="Arial" panose="020B0604020202020204" pitchFamily="34" charset="0"/>
              </a:rPr>
              <a:t> between a constructed response and short answer:</a:t>
            </a:r>
            <a:endParaRPr lang="en-US" altLang="en-US" dirty="0" smtClean="0"/>
          </a:p>
          <a:p>
            <a:pPr lvl="1" indent="-342900">
              <a:lnSpc>
                <a:spcPct val="95000"/>
              </a:lnSpc>
              <a:spcBef>
                <a:spcPct val="0"/>
              </a:spcBef>
              <a:buClr>
                <a:srgbClr val="000000"/>
              </a:buClr>
              <a:buFontTx/>
              <a:buChar char="•"/>
            </a:pPr>
            <a:r>
              <a:rPr lang="en-US" altLang="en-US" sz="2900" dirty="0" smtClean="0">
                <a:solidFill>
                  <a:srgbClr val="000000"/>
                </a:solidFill>
                <a:latin typeface="Arial" panose="020B0604020202020204" pitchFamily="34" charset="0"/>
              </a:rPr>
              <a:t>A constructed response will always have a document to analyze with the question.</a:t>
            </a:r>
            <a:endParaRPr lang="en-US" altLang="en-US" dirty="0" smtClean="0"/>
          </a:p>
          <a:p>
            <a:pPr lvl="1" indent="-342900">
              <a:lnSpc>
                <a:spcPct val="95000"/>
              </a:lnSpc>
              <a:spcBef>
                <a:spcPct val="0"/>
              </a:spcBef>
              <a:buClr>
                <a:srgbClr val="000000"/>
              </a:buClr>
              <a:buFontTx/>
              <a:buChar char="•"/>
            </a:pPr>
            <a:r>
              <a:rPr lang="en-US" altLang="en-US" sz="2900" dirty="0" smtClean="0">
                <a:solidFill>
                  <a:srgbClr val="000000"/>
                </a:solidFill>
                <a:latin typeface="Arial" panose="020B0604020202020204" pitchFamily="34" charset="0"/>
              </a:rPr>
              <a:t>A short answer may or may not have a document to analyze with the question so they are very similar. </a:t>
            </a:r>
          </a:p>
          <a:p>
            <a:endParaRPr lang="en-US" dirty="0"/>
          </a:p>
        </p:txBody>
      </p:sp>
    </p:spTree>
    <p:extLst>
      <p:ext uri="{BB962C8B-B14F-4D97-AF65-F5344CB8AC3E}">
        <p14:creationId xmlns:p14="http://schemas.microsoft.com/office/powerpoint/2010/main" val="2393101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rPr>
              <a:t>BEFORE YOU WRITE…</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nSpc>
                <a:spcPct val="95000"/>
              </a:lnSpc>
              <a:spcBef>
                <a:spcPct val="0"/>
              </a:spcBef>
              <a:buNone/>
            </a:pPr>
            <a:r>
              <a:rPr lang="en-US" altLang="en-US" sz="3100" b="1" u="sng" dirty="0" smtClean="0">
                <a:solidFill>
                  <a:srgbClr val="C00000"/>
                </a:solidFill>
                <a:latin typeface="Arial" panose="020B0604020202020204" pitchFamily="34" charset="0"/>
              </a:rPr>
              <a:t>PLANNING:</a:t>
            </a:r>
          </a:p>
          <a:p>
            <a:pPr marL="0" indent="0">
              <a:lnSpc>
                <a:spcPct val="95000"/>
              </a:lnSpc>
              <a:spcBef>
                <a:spcPct val="0"/>
              </a:spcBef>
              <a:buNone/>
            </a:pPr>
            <a:endParaRPr lang="en-US" altLang="en-US" u="sng" dirty="0" smtClean="0">
              <a:solidFill>
                <a:srgbClr val="C00000"/>
              </a:solidFill>
            </a:endParaRPr>
          </a:p>
          <a:p>
            <a:pPr lvl="1" indent="-342900">
              <a:lnSpc>
                <a:spcPct val="95000"/>
              </a:lnSpc>
              <a:spcBef>
                <a:spcPct val="0"/>
              </a:spcBef>
              <a:buClr>
                <a:srgbClr val="000000"/>
              </a:buClr>
              <a:buFontTx/>
              <a:buChar char="•"/>
            </a:pPr>
            <a:r>
              <a:rPr lang="en-US" altLang="en-US" sz="3100" b="1" dirty="0" smtClean="0">
                <a:solidFill>
                  <a:srgbClr val="000000"/>
                </a:solidFill>
                <a:latin typeface="Arial" panose="020B0604020202020204" pitchFamily="34" charset="0"/>
              </a:rPr>
              <a:t>Read the entire question.</a:t>
            </a:r>
            <a:endParaRPr lang="en-US" altLang="en-US" dirty="0" smtClean="0"/>
          </a:p>
          <a:p>
            <a:pPr lvl="1" indent="-342900">
              <a:lnSpc>
                <a:spcPct val="95000"/>
              </a:lnSpc>
              <a:spcBef>
                <a:spcPct val="0"/>
              </a:spcBef>
              <a:buClr>
                <a:srgbClr val="000000"/>
              </a:buClr>
              <a:buFontTx/>
              <a:buChar char="•"/>
            </a:pPr>
            <a:r>
              <a:rPr lang="en-US" altLang="en-US" sz="3100" b="1" dirty="0" smtClean="0">
                <a:solidFill>
                  <a:srgbClr val="000000"/>
                </a:solidFill>
                <a:latin typeface="Arial" panose="020B0604020202020204" pitchFamily="34" charset="0"/>
              </a:rPr>
              <a:t>Identify and underline key words in the question, such as: </a:t>
            </a:r>
            <a:r>
              <a:rPr lang="en-US" altLang="en-US" sz="3100" b="1" i="1" dirty="0" smtClean="0">
                <a:solidFill>
                  <a:srgbClr val="000000"/>
                </a:solidFill>
                <a:latin typeface="Arial" panose="020B0604020202020204" pitchFamily="34" charset="0"/>
              </a:rPr>
              <a:t>explain</a:t>
            </a:r>
            <a:r>
              <a:rPr lang="en-US" altLang="en-US" sz="3100" b="1" dirty="0" smtClean="0">
                <a:solidFill>
                  <a:srgbClr val="000000"/>
                </a:solidFill>
                <a:latin typeface="Arial" panose="020B0604020202020204" pitchFamily="34" charset="0"/>
              </a:rPr>
              <a:t>, </a:t>
            </a:r>
            <a:r>
              <a:rPr lang="en-US" altLang="en-US" sz="3100" b="1" i="1" dirty="0" smtClean="0">
                <a:solidFill>
                  <a:srgbClr val="000000"/>
                </a:solidFill>
                <a:latin typeface="Arial" panose="020B0604020202020204" pitchFamily="34" charset="0"/>
              </a:rPr>
              <a:t>elaborate</a:t>
            </a:r>
            <a:r>
              <a:rPr lang="en-US" altLang="en-US" sz="3100" b="1" dirty="0" smtClean="0">
                <a:solidFill>
                  <a:srgbClr val="000000"/>
                </a:solidFill>
                <a:latin typeface="Arial" panose="020B0604020202020204" pitchFamily="34" charset="0"/>
              </a:rPr>
              <a:t>, </a:t>
            </a:r>
            <a:r>
              <a:rPr lang="en-US" altLang="en-US" sz="3100" b="1" i="1" dirty="0" smtClean="0">
                <a:solidFill>
                  <a:srgbClr val="000000"/>
                </a:solidFill>
                <a:latin typeface="Arial" panose="020B0604020202020204" pitchFamily="34" charset="0"/>
              </a:rPr>
              <a:t>illustrate</a:t>
            </a:r>
            <a:r>
              <a:rPr lang="en-US" altLang="en-US" sz="3100" b="1" dirty="0" smtClean="0">
                <a:solidFill>
                  <a:srgbClr val="000000"/>
                </a:solidFill>
                <a:latin typeface="Arial" panose="020B0604020202020204" pitchFamily="34" charset="0"/>
              </a:rPr>
              <a:t>.</a:t>
            </a:r>
            <a:endParaRPr lang="en-US" altLang="en-US" dirty="0" smtClean="0"/>
          </a:p>
          <a:p>
            <a:pPr lvl="1" indent="-342900">
              <a:lnSpc>
                <a:spcPct val="95000"/>
              </a:lnSpc>
              <a:spcBef>
                <a:spcPct val="0"/>
              </a:spcBef>
              <a:buClr>
                <a:srgbClr val="000000"/>
              </a:buClr>
              <a:buFontTx/>
              <a:buChar char="•"/>
            </a:pPr>
            <a:r>
              <a:rPr lang="en-US" altLang="en-US" sz="3100" b="1" dirty="0" smtClean="0">
                <a:solidFill>
                  <a:srgbClr val="000000"/>
                </a:solidFill>
                <a:latin typeface="Arial" panose="020B0604020202020204" pitchFamily="34" charset="0"/>
              </a:rPr>
              <a:t>Restate the prompt in your own words to be sure that you understand it.</a:t>
            </a:r>
          </a:p>
          <a:p>
            <a:pPr lvl="1" indent="-342900">
              <a:lnSpc>
                <a:spcPct val="95000"/>
              </a:lnSpc>
              <a:spcBef>
                <a:spcPct val="0"/>
              </a:spcBef>
              <a:buClr>
                <a:srgbClr val="000000"/>
              </a:buClr>
              <a:buFontTx/>
              <a:buChar char="•"/>
            </a:pPr>
            <a:r>
              <a:rPr lang="en-US" altLang="en-US" sz="3100" b="1" dirty="0" smtClean="0">
                <a:solidFill>
                  <a:srgbClr val="000000"/>
                </a:solidFill>
                <a:latin typeface="Arial" panose="020B0604020202020204" pitchFamily="34" charset="0"/>
              </a:rPr>
              <a:t>List items you should identify in your answer</a:t>
            </a:r>
            <a:endParaRPr lang="en-US" altLang="en-US" dirty="0" smtClean="0"/>
          </a:p>
          <a:p>
            <a:pPr lvl="1" indent="-342900">
              <a:lnSpc>
                <a:spcPct val="95000"/>
              </a:lnSpc>
              <a:spcBef>
                <a:spcPct val="0"/>
              </a:spcBef>
              <a:buClr>
                <a:srgbClr val="000000"/>
              </a:buClr>
              <a:buFontTx/>
              <a:buChar char="•"/>
            </a:pPr>
            <a:r>
              <a:rPr lang="en-US" altLang="en-US" sz="3100" b="1" dirty="0" smtClean="0">
                <a:solidFill>
                  <a:srgbClr val="000000"/>
                </a:solidFill>
                <a:latin typeface="Arial" panose="020B0604020202020204" pitchFamily="34" charset="0"/>
              </a:rPr>
              <a:t>List facts &amp; examples to support your answer</a:t>
            </a:r>
          </a:p>
          <a:p>
            <a:endParaRPr lang="en-US" dirty="0"/>
          </a:p>
        </p:txBody>
      </p:sp>
    </p:spTree>
    <p:extLst>
      <p:ext uri="{BB962C8B-B14F-4D97-AF65-F5344CB8AC3E}">
        <p14:creationId xmlns:p14="http://schemas.microsoft.com/office/powerpoint/2010/main" val="3382491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smtClean="0">
                <a:solidFill>
                  <a:srgbClr val="FF0000"/>
                </a:solidFill>
                <a:effectLst>
                  <a:outerShdw blurRad="38100" dist="38100" dir="2700000" algn="tl">
                    <a:srgbClr val="000000">
                      <a:alpha val="43137"/>
                    </a:srgbClr>
                  </a:outerShdw>
                </a:effectLst>
              </a:rPr>
              <a:t>HOW DO I ANSWER A CONSTRUCTRED RESPONSE???</a:t>
            </a:r>
            <a:endParaRPr lang="en-US" sz="54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endParaRPr lang="en-US" altLang="en-US" sz="4000" b="1" dirty="0" smtClean="0">
              <a:solidFill>
                <a:srgbClr val="C00000"/>
              </a:solidFill>
              <a:latin typeface="Arial Black" panose="020B0A04020102020204" pitchFamily="34" charset="0"/>
            </a:endParaRPr>
          </a:p>
          <a:p>
            <a:pPr marL="0" indent="0">
              <a:buNone/>
            </a:pPr>
            <a:endParaRPr lang="en-US" altLang="en-US" sz="4000" b="1" dirty="0">
              <a:solidFill>
                <a:srgbClr val="C00000"/>
              </a:solidFill>
              <a:latin typeface="Arial Black" panose="020B0A04020102020204" pitchFamily="34" charset="0"/>
            </a:endParaRPr>
          </a:p>
          <a:p>
            <a:pPr marL="0" indent="0">
              <a:buNone/>
            </a:pPr>
            <a:r>
              <a:rPr lang="en-US" altLang="en-US" sz="4000" b="1" dirty="0" smtClean="0">
                <a:solidFill>
                  <a:srgbClr val="FF0000"/>
                </a:solidFill>
                <a:latin typeface="Arial Black" panose="020B0A04020102020204" pitchFamily="34" charset="0"/>
              </a:rPr>
              <a:t>RACE</a:t>
            </a:r>
            <a:r>
              <a:rPr lang="en-US" altLang="en-US" sz="4000" b="1" dirty="0" smtClean="0">
                <a:solidFill>
                  <a:srgbClr val="FF0000"/>
                </a:solidFill>
              </a:rPr>
              <a:t> </a:t>
            </a:r>
            <a:r>
              <a:rPr lang="en-US" altLang="en-US" b="1" dirty="0" smtClean="0">
                <a:solidFill>
                  <a:srgbClr val="C00000"/>
                </a:solidFill>
              </a:rPr>
              <a:t/>
            </a:r>
            <a:br>
              <a:rPr lang="en-US" altLang="en-US" b="1" dirty="0" smtClean="0">
                <a:solidFill>
                  <a:srgbClr val="C00000"/>
                </a:solidFill>
              </a:rPr>
            </a:br>
            <a:r>
              <a:rPr lang="en-US" altLang="en-US" b="1" dirty="0" smtClean="0">
                <a:solidFill>
                  <a:schemeClr val="tx1"/>
                </a:solidFill>
                <a:latin typeface="Arial Black" panose="020B0A04020102020204" pitchFamily="34" charset="0"/>
              </a:rPr>
              <a:t>to </a:t>
            </a:r>
            <a:br>
              <a:rPr lang="en-US" altLang="en-US" b="1" dirty="0" smtClean="0">
                <a:solidFill>
                  <a:schemeClr val="tx1"/>
                </a:solidFill>
                <a:latin typeface="Arial Black" panose="020B0A04020102020204" pitchFamily="34" charset="0"/>
              </a:rPr>
            </a:br>
            <a:r>
              <a:rPr lang="en-US" altLang="en-US" b="1" dirty="0" smtClean="0">
                <a:solidFill>
                  <a:schemeClr val="tx1"/>
                </a:solidFill>
                <a:latin typeface="Arial Black" panose="020B0A04020102020204" pitchFamily="34" charset="0"/>
              </a:rPr>
              <a:t>YOUR ANSWER!</a:t>
            </a:r>
            <a:endParaRPr lang="en-US" dirty="0"/>
          </a:p>
        </p:txBody>
      </p:sp>
      <p:pic>
        <p:nvPicPr>
          <p:cNvPr id="4" name="Picture 9" descr="http://images.clipartpanda.com/race-car-clip-art-041-vintage-rac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7756" y="3205163"/>
            <a:ext cx="683895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2844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96178" y="1"/>
            <a:ext cx="9918290" cy="6858000"/>
          </a:xfrm>
          <a:prstGeom prst="rect">
            <a:avLst/>
          </a:prstGeom>
          <a:noFill/>
          <a:ln w="3810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37011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b="1" dirty="0" smtClean="0">
                <a:solidFill>
                  <a:srgbClr val="FF0000"/>
                </a:solidFill>
                <a:effectLst>
                  <a:outerShdw blurRad="38100" dist="38100" dir="2700000" algn="tl">
                    <a:srgbClr val="000000">
                      <a:alpha val="43137"/>
                    </a:srgbClr>
                  </a:outerShdw>
                </a:effectLst>
              </a:rPr>
              <a:t>R</a:t>
            </a:r>
            <a:r>
              <a:rPr lang="en-US" sz="7200" dirty="0" smtClean="0">
                <a:effectLst>
                  <a:outerShdw blurRad="38100" dist="38100" dir="2700000" algn="tl">
                    <a:srgbClr val="000000">
                      <a:alpha val="43137"/>
                    </a:srgbClr>
                  </a:outerShdw>
                </a:effectLst>
              </a:rPr>
              <a:t> </a:t>
            </a:r>
            <a:r>
              <a:rPr lang="en-US" dirty="0" smtClean="0"/>
              <a:t>– </a:t>
            </a:r>
            <a:r>
              <a:rPr lang="en-US" u="sng" dirty="0" smtClean="0"/>
              <a:t>RESTATE</a:t>
            </a:r>
            <a:r>
              <a:rPr lang="en-US" dirty="0" smtClean="0"/>
              <a:t> THE QUESTION</a:t>
            </a:r>
            <a:endParaRPr lang="en-US" dirty="0"/>
          </a:p>
        </p:txBody>
      </p:sp>
      <p:sp>
        <p:nvSpPr>
          <p:cNvPr id="3" name="Content Placeholder 2"/>
          <p:cNvSpPr>
            <a:spLocks noGrp="1"/>
          </p:cNvSpPr>
          <p:nvPr>
            <p:ph idx="1"/>
          </p:nvPr>
        </p:nvSpPr>
        <p:spPr>
          <a:xfrm>
            <a:off x="528034" y="1825624"/>
            <a:ext cx="10825766" cy="4755479"/>
          </a:xfrm>
        </p:spPr>
        <p:txBody>
          <a:bodyPr>
            <a:normAutofit fontScale="85000" lnSpcReduction="20000"/>
          </a:bodyPr>
          <a:lstStyle/>
          <a:p>
            <a:r>
              <a:rPr lang="en-US" altLang="en-US" sz="3000" dirty="0" smtClean="0"/>
              <a:t>Look for key words in the question like: </a:t>
            </a:r>
          </a:p>
          <a:p>
            <a:pPr algn="ctr">
              <a:buNone/>
            </a:pPr>
            <a:r>
              <a:rPr lang="en-US" altLang="en-US" sz="3000" b="1" dirty="0" smtClean="0">
                <a:solidFill>
                  <a:srgbClr val="FF0000"/>
                </a:solidFill>
              </a:rPr>
              <a:t>EXPLAIN		 DESCRIBE</a:t>
            </a:r>
          </a:p>
          <a:p>
            <a:pPr algn="ctr">
              <a:buNone/>
            </a:pPr>
            <a:r>
              <a:rPr lang="en-US" altLang="en-US" sz="3000" b="1" dirty="0" smtClean="0">
                <a:solidFill>
                  <a:srgbClr val="FF0000"/>
                </a:solidFill>
              </a:rPr>
              <a:t>COMPARE 		CONTRAST</a:t>
            </a:r>
          </a:p>
          <a:p>
            <a:pPr algn="ctr">
              <a:buNone/>
            </a:pPr>
            <a:r>
              <a:rPr lang="en-US" altLang="en-US" sz="3000" b="1" dirty="0" smtClean="0">
                <a:solidFill>
                  <a:srgbClr val="FF0000"/>
                </a:solidFill>
              </a:rPr>
              <a:t>DISCUSS		ANALYZE</a:t>
            </a:r>
          </a:p>
          <a:p>
            <a:r>
              <a:rPr lang="en-US" altLang="en-US" sz="3000" dirty="0" smtClean="0"/>
              <a:t>Reword question and make it into a statement as a part of the answer you provide.</a:t>
            </a:r>
          </a:p>
          <a:p>
            <a:r>
              <a:rPr lang="en-US" altLang="en-US" sz="3000" u="sng" dirty="0" smtClean="0"/>
              <a:t>Include title and author of work being discussed</a:t>
            </a:r>
          </a:p>
          <a:p>
            <a:pPr marL="0" indent="0">
              <a:lnSpc>
                <a:spcPct val="95000"/>
              </a:lnSpc>
              <a:spcBef>
                <a:spcPct val="0"/>
              </a:spcBef>
              <a:buClr>
                <a:srgbClr val="000000"/>
              </a:buClr>
              <a:buNone/>
            </a:pPr>
            <a:endParaRPr lang="en-US" altLang="en-US" sz="2400" dirty="0" smtClean="0"/>
          </a:p>
          <a:p>
            <a:pPr lvl="1">
              <a:lnSpc>
                <a:spcPct val="95000"/>
              </a:lnSpc>
              <a:spcBef>
                <a:spcPct val="0"/>
              </a:spcBef>
              <a:buClr>
                <a:srgbClr val="000000"/>
              </a:buClr>
              <a:buFontTx/>
              <a:buChar char="•"/>
            </a:pPr>
            <a:r>
              <a:rPr lang="en-US" altLang="en-US" sz="2800" dirty="0" smtClean="0">
                <a:solidFill>
                  <a:srgbClr val="000000"/>
                </a:solidFill>
                <a:latin typeface="Arial" panose="020B0604020202020204" pitchFamily="34" charset="0"/>
              </a:rPr>
              <a:t>Simple Example: </a:t>
            </a:r>
          </a:p>
          <a:p>
            <a:pPr marL="457200" lvl="1" indent="0">
              <a:lnSpc>
                <a:spcPct val="95000"/>
              </a:lnSpc>
              <a:spcBef>
                <a:spcPct val="0"/>
              </a:spcBef>
              <a:buClr>
                <a:srgbClr val="000000"/>
              </a:buClr>
              <a:buNone/>
            </a:pPr>
            <a:r>
              <a:rPr lang="en-US" altLang="en-US" sz="2800" dirty="0" smtClean="0">
                <a:solidFill>
                  <a:srgbClr val="000000"/>
                </a:solidFill>
                <a:latin typeface="Arial" panose="020B0604020202020204" pitchFamily="34" charset="0"/>
              </a:rPr>
              <a:t> </a:t>
            </a:r>
          </a:p>
          <a:p>
            <a:pPr lvl="3">
              <a:lnSpc>
                <a:spcPct val="95000"/>
              </a:lnSpc>
              <a:spcBef>
                <a:spcPct val="0"/>
              </a:spcBef>
              <a:buClr>
                <a:srgbClr val="000000"/>
              </a:buClr>
              <a:buFontTx/>
              <a:buChar char="•"/>
            </a:pPr>
            <a:r>
              <a:rPr lang="en-US" altLang="en-US" sz="2800" dirty="0" smtClean="0">
                <a:latin typeface="Arial" panose="020B0604020202020204" pitchFamily="34" charset="0"/>
              </a:rPr>
              <a:t>SCR </a:t>
            </a:r>
            <a:r>
              <a:rPr lang="en-US" altLang="en-US" sz="2800" dirty="0" smtClean="0">
                <a:solidFill>
                  <a:srgbClr val="000000"/>
                </a:solidFill>
                <a:latin typeface="Arial" panose="020B0604020202020204" pitchFamily="34" charset="0"/>
              </a:rPr>
              <a:t>- "What color is the sky?“</a:t>
            </a:r>
          </a:p>
          <a:p>
            <a:pPr lvl="3">
              <a:lnSpc>
                <a:spcPct val="95000"/>
              </a:lnSpc>
              <a:spcBef>
                <a:spcPct val="0"/>
              </a:spcBef>
              <a:buClr>
                <a:srgbClr val="000000"/>
              </a:buClr>
              <a:buNone/>
            </a:pPr>
            <a:endParaRPr lang="en-US" altLang="en-US" sz="2800" dirty="0" smtClean="0">
              <a:solidFill>
                <a:srgbClr val="000000"/>
              </a:solidFill>
              <a:latin typeface="Arial" panose="020B0604020202020204" pitchFamily="34" charset="0"/>
            </a:endParaRPr>
          </a:p>
          <a:p>
            <a:pPr lvl="3">
              <a:lnSpc>
                <a:spcPct val="95000"/>
              </a:lnSpc>
              <a:spcBef>
                <a:spcPct val="0"/>
              </a:spcBef>
              <a:buClr>
                <a:srgbClr val="000000"/>
              </a:buClr>
              <a:buFontTx/>
              <a:buChar char="•"/>
            </a:pPr>
            <a:r>
              <a:rPr lang="en-US" altLang="en-US" sz="2800" dirty="0" smtClean="0">
                <a:solidFill>
                  <a:srgbClr val="000000"/>
                </a:solidFill>
                <a:latin typeface="Arial" panose="020B0604020202020204" pitchFamily="34" charset="0"/>
              </a:rPr>
              <a:t>Reword- “The color of the sky is…”</a:t>
            </a:r>
          </a:p>
          <a:p>
            <a:pPr marL="0" indent="0">
              <a:buNone/>
            </a:pPr>
            <a:endParaRPr lang="en-US" dirty="0"/>
          </a:p>
        </p:txBody>
      </p:sp>
      <p:pic>
        <p:nvPicPr>
          <p:cNvPr id="2050" name="Picture 2" descr="Image result for race car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2434" y="203155"/>
            <a:ext cx="3716801" cy="2321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492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7200" b="1" dirty="0" smtClean="0">
                <a:solidFill>
                  <a:srgbClr val="FF0000"/>
                </a:solidFill>
                <a:effectLst>
                  <a:outerShdw blurRad="38100" dist="38100" dir="2700000" algn="tl">
                    <a:srgbClr val="000000">
                      <a:alpha val="43137"/>
                    </a:srgbClr>
                  </a:outerShdw>
                </a:effectLst>
              </a:rPr>
              <a:t>A</a:t>
            </a:r>
            <a:r>
              <a:rPr lang="en-US" dirty="0" smtClean="0"/>
              <a:t>– ANSWER THE QUESTION</a:t>
            </a:r>
            <a:endParaRPr lang="en-US" dirty="0"/>
          </a:p>
        </p:txBody>
      </p:sp>
      <p:sp>
        <p:nvSpPr>
          <p:cNvPr id="3" name="Content Placeholder 2"/>
          <p:cNvSpPr>
            <a:spLocks noGrp="1"/>
          </p:cNvSpPr>
          <p:nvPr>
            <p:ph idx="1"/>
          </p:nvPr>
        </p:nvSpPr>
        <p:spPr>
          <a:xfrm>
            <a:off x="787758" y="2263507"/>
            <a:ext cx="10515600" cy="4351338"/>
          </a:xfrm>
        </p:spPr>
        <p:txBody>
          <a:bodyPr/>
          <a:lstStyle/>
          <a:p>
            <a:pPr marL="0" indent="0">
              <a:buNone/>
            </a:pPr>
            <a:r>
              <a:rPr lang="en-US" altLang="en-US" b="1" u="sng" dirty="0" smtClean="0">
                <a:solidFill>
                  <a:srgbClr val="FF0000"/>
                </a:solidFill>
              </a:rPr>
              <a:t>ANSWER THE QUESTION</a:t>
            </a:r>
            <a:r>
              <a:rPr lang="en-US" altLang="en-US" dirty="0" smtClean="0"/>
              <a:t> using evidence from the text you just read. </a:t>
            </a:r>
          </a:p>
          <a:p>
            <a:pPr marL="0" indent="0">
              <a:buNone/>
            </a:pPr>
            <a:endParaRPr lang="en-US" altLang="en-US" dirty="0" smtClean="0"/>
          </a:p>
          <a:p>
            <a:pPr marL="0" indent="0">
              <a:buNone/>
            </a:pPr>
            <a:r>
              <a:rPr lang="en-US" altLang="en-US" dirty="0" smtClean="0"/>
              <a:t>Usually </a:t>
            </a:r>
            <a:r>
              <a:rPr lang="en-US" altLang="en-US" b="1" dirty="0" smtClean="0">
                <a:solidFill>
                  <a:srgbClr val="FF0000"/>
                </a:solidFill>
              </a:rPr>
              <a:t>R</a:t>
            </a:r>
            <a:r>
              <a:rPr lang="en-US" altLang="en-US" dirty="0" smtClean="0"/>
              <a:t> &amp; </a:t>
            </a:r>
            <a:r>
              <a:rPr lang="en-US" altLang="en-US" dirty="0" smtClean="0">
                <a:solidFill>
                  <a:srgbClr val="FF0000"/>
                </a:solidFill>
              </a:rPr>
              <a:t>A</a:t>
            </a:r>
            <a:r>
              <a:rPr lang="en-US" altLang="en-US" dirty="0" smtClean="0"/>
              <a:t> in </a:t>
            </a:r>
            <a:r>
              <a:rPr lang="en-US" altLang="en-US" dirty="0" smtClean="0">
                <a:solidFill>
                  <a:srgbClr val="FF0000"/>
                </a:solidFill>
              </a:rPr>
              <a:t>R.A.C.E</a:t>
            </a:r>
            <a:r>
              <a:rPr lang="en-US" altLang="en-US" dirty="0" smtClean="0"/>
              <a:t>. are written within the same sentence.</a:t>
            </a:r>
          </a:p>
          <a:p>
            <a:pPr>
              <a:buNone/>
            </a:pPr>
            <a:r>
              <a:rPr lang="en-US" altLang="en-US" dirty="0" smtClean="0"/>
              <a:t>Example: </a:t>
            </a:r>
          </a:p>
          <a:p>
            <a:pPr marL="0" indent="0">
              <a:buNone/>
            </a:pPr>
            <a:r>
              <a:rPr lang="en-US" altLang="en-US" dirty="0" smtClean="0"/>
              <a:t>SCR QUESTION: “What color is the sky?”</a:t>
            </a:r>
          </a:p>
          <a:p>
            <a:pPr lvl="1"/>
            <a:r>
              <a:rPr lang="en-US" altLang="en-US" sz="2800" dirty="0" smtClean="0"/>
              <a:t>REWORD:  The color of the sky is …</a:t>
            </a:r>
          </a:p>
          <a:p>
            <a:pPr lvl="1"/>
            <a:r>
              <a:rPr lang="en-US" altLang="en-US" sz="2800" dirty="0" smtClean="0">
                <a:solidFill>
                  <a:srgbClr val="FF0000"/>
                </a:solidFill>
              </a:rPr>
              <a:t>ANSWER:  usually blue because of how we see light waves and the weather conditions.</a:t>
            </a:r>
          </a:p>
          <a:p>
            <a:pPr marL="0" indent="0">
              <a:buNone/>
            </a:pPr>
            <a:endParaRPr lang="en-US" dirty="0"/>
          </a:p>
        </p:txBody>
      </p:sp>
      <p:pic>
        <p:nvPicPr>
          <p:cNvPr id="5122" name="Picture 2" descr="Image result for race car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32" y="3968"/>
            <a:ext cx="3810000" cy="204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534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377" y="500062"/>
            <a:ext cx="4572001" cy="1325563"/>
          </a:xfrm>
        </p:spPr>
        <p:txBody>
          <a:bodyPr/>
          <a:lstStyle/>
          <a:p>
            <a:pPr algn="ctr"/>
            <a:r>
              <a:rPr lang="en-US" sz="7200" b="1" dirty="0" smtClean="0">
                <a:solidFill>
                  <a:srgbClr val="FF0000"/>
                </a:solidFill>
                <a:effectLst>
                  <a:outerShdw blurRad="38100" dist="38100" dir="2700000" algn="tl">
                    <a:srgbClr val="000000">
                      <a:alpha val="43137"/>
                    </a:srgbClr>
                  </a:outerShdw>
                </a:effectLst>
              </a:rPr>
              <a:t>C</a:t>
            </a:r>
            <a:r>
              <a:rPr lang="en-US" dirty="0" smtClean="0"/>
              <a:t>– </a:t>
            </a:r>
            <a:r>
              <a:rPr lang="en-US" u="sng" dirty="0" smtClean="0"/>
              <a:t>CITE</a:t>
            </a:r>
            <a:r>
              <a:rPr lang="en-US" dirty="0" smtClean="0"/>
              <a:t> EVIDENCE</a:t>
            </a:r>
            <a:endParaRPr lang="en-US" dirty="0"/>
          </a:p>
        </p:txBody>
      </p:sp>
      <p:sp>
        <p:nvSpPr>
          <p:cNvPr id="3" name="Content Placeholder 2"/>
          <p:cNvSpPr>
            <a:spLocks noGrp="1"/>
          </p:cNvSpPr>
          <p:nvPr>
            <p:ph idx="1"/>
          </p:nvPr>
        </p:nvSpPr>
        <p:spPr>
          <a:xfrm>
            <a:off x="193182" y="1825625"/>
            <a:ext cx="10980313" cy="4768358"/>
          </a:xfrm>
        </p:spPr>
        <p:txBody>
          <a:bodyPr>
            <a:normAutofit/>
          </a:bodyPr>
          <a:lstStyle/>
          <a:p>
            <a:pPr>
              <a:defRPr/>
            </a:pPr>
            <a:r>
              <a:rPr lang="en-US" altLang="en-US" dirty="0"/>
              <a:t>Use </a:t>
            </a:r>
            <a:r>
              <a:rPr lang="en-US" altLang="en-US" b="1" dirty="0">
                <a:solidFill>
                  <a:srgbClr val="FF0000"/>
                </a:solidFill>
              </a:rPr>
              <a:t>words, </a:t>
            </a:r>
            <a:r>
              <a:rPr lang="en-US" altLang="en-US" b="1" dirty="0" smtClean="0">
                <a:solidFill>
                  <a:srgbClr val="FF0000"/>
                </a:solidFill>
              </a:rPr>
              <a:t>facts, </a:t>
            </a:r>
            <a:r>
              <a:rPr lang="en-US" altLang="en-US" b="1" dirty="0">
                <a:solidFill>
                  <a:srgbClr val="FF0000"/>
                </a:solidFill>
              </a:rPr>
              <a:t>or examples from the text </a:t>
            </a:r>
            <a:r>
              <a:rPr lang="en-US" altLang="en-US" dirty="0"/>
              <a:t>to </a:t>
            </a:r>
            <a:r>
              <a:rPr lang="en-US" altLang="en-US" dirty="0" smtClean="0"/>
              <a:t>support</a:t>
            </a:r>
          </a:p>
          <a:p>
            <a:pPr marL="0" indent="0">
              <a:buNone/>
              <a:defRPr/>
            </a:pPr>
            <a:r>
              <a:rPr lang="en-US" altLang="en-US" dirty="0" smtClean="0"/>
              <a:t> </a:t>
            </a:r>
            <a:r>
              <a:rPr lang="en-US" altLang="en-US" dirty="0"/>
              <a:t>the R &amp; A in </a:t>
            </a:r>
            <a:r>
              <a:rPr lang="en-US" altLang="en-US" dirty="0">
                <a:solidFill>
                  <a:srgbClr val="FF0000"/>
                </a:solidFill>
              </a:rPr>
              <a:t>R.A.C.E</a:t>
            </a:r>
          </a:p>
          <a:p>
            <a:pPr lvl="2">
              <a:defRPr/>
            </a:pPr>
            <a:r>
              <a:rPr lang="en-US" altLang="en-US" sz="3600" b="1" dirty="0">
                <a:effectLst>
                  <a:outerShdw blurRad="38100" dist="38100" dir="2700000" algn="tl">
                    <a:srgbClr val="000000">
                      <a:alpha val="43137"/>
                    </a:srgbClr>
                  </a:outerShdw>
                </a:effectLst>
              </a:rPr>
              <a:t>At least </a:t>
            </a:r>
            <a:r>
              <a:rPr lang="en-US" altLang="en-US" sz="3600" b="1" dirty="0" smtClean="0">
                <a:effectLst>
                  <a:outerShdw blurRad="38100" dist="38100" dir="2700000" algn="tl">
                    <a:srgbClr val="000000">
                      <a:alpha val="43137"/>
                    </a:srgbClr>
                  </a:outerShdw>
                </a:effectLst>
              </a:rPr>
              <a:t>2 Evidence </a:t>
            </a:r>
            <a:r>
              <a:rPr lang="en-US" altLang="en-US" sz="3600" b="1" dirty="0">
                <a:effectLst>
                  <a:outerShdw blurRad="38100" dist="38100" dir="2700000" algn="tl">
                    <a:srgbClr val="000000">
                      <a:alpha val="43137"/>
                    </a:srgbClr>
                  </a:outerShdw>
                </a:effectLst>
              </a:rPr>
              <a:t>or Examples</a:t>
            </a:r>
            <a:endParaRPr lang="en-US" altLang="en-US" b="1" dirty="0">
              <a:effectLst>
                <a:outerShdw blurRad="38100" dist="38100" dir="2700000" algn="tl">
                  <a:srgbClr val="000000">
                    <a:alpha val="43137"/>
                  </a:srgbClr>
                </a:outerShdw>
              </a:effectLst>
            </a:endParaRPr>
          </a:p>
          <a:p>
            <a:pPr marL="0" indent="0">
              <a:buNone/>
              <a:defRPr/>
            </a:pPr>
            <a:endParaRPr lang="en-US" altLang="en-US" dirty="0" smtClean="0"/>
          </a:p>
          <a:p>
            <a:pPr marL="0" indent="0">
              <a:buNone/>
              <a:defRPr/>
            </a:pPr>
            <a:r>
              <a:rPr lang="en-US" altLang="en-US" dirty="0" smtClean="0"/>
              <a:t>EXAMPLE</a:t>
            </a:r>
            <a:r>
              <a:rPr lang="en-US" altLang="en-US" dirty="0"/>
              <a:t>:</a:t>
            </a:r>
          </a:p>
          <a:p>
            <a:pPr lvl="1">
              <a:defRPr/>
            </a:pPr>
            <a:r>
              <a:rPr lang="en-US" altLang="en-US" dirty="0"/>
              <a:t>The s</a:t>
            </a:r>
            <a:r>
              <a:rPr lang="en-US" altLang="en-US" dirty="0" smtClean="0"/>
              <a:t>ky </a:t>
            </a:r>
            <a:r>
              <a:rPr lang="en-US" altLang="en-US" dirty="0"/>
              <a:t>is usually blue because of how we see light waves and the weather conditions. </a:t>
            </a:r>
            <a:r>
              <a:rPr lang="en-US" altLang="en-US" dirty="0">
                <a:solidFill>
                  <a:srgbClr val="C00000"/>
                </a:solidFill>
              </a:rPr>
              <a:t>According to scientist, humans see blue sky based on </a:t>
            </a:r>
            <a:r>
              <a:rPr lang="en-US" altLang="en-US" u="sng" dirty="0">
                <a:solidFill>
                  <a:srgbClr val="C00000"/>
                </a:solidFill>
              </a:rPr>
              <a:t>what </a:t>
            </a:r>
            <a:r>
              <a:rPr lang="en-US" altLang="en-US" u="sng" dirty="0" smtClean="0">
                <a:solidFill>
                  <a:srgbClr val="C00000"/>
                </a:solidFill>
              </a:rPr>
              <a:t>“kinds </a:t>
            </a:r>
            <a:r>
              <a:rPr lang="en-US" altLang="en-US" u="sng" dirty="0">
                <a:solidFill>
                  <a:srgbClr val="C00000"/>
                </a:solidFill>
              </a:rPr>
              <a:t>of light waves are </a:t>
            </a:r>
            <a:r>
              <a:rPr lang="en-US" altLang="en-US" u="sng" dirty="0" smtClean="0">
                <a:solidFill>
                  <a:srgbClr val="C00000"/>
                </a:solidFill>
              </a:rPr>
              <a:t>visualized” </a:t>
            </a:r>
            <a:r>
              <a:rPr lang="en-US" altLang="en-US" u="sng" dirty="0">
                <a:solidFill>
                  <a:srgbClr val="C00000"/>
                </a:solidFill>
              </a:rPr>
              <a:t>in the eye</a:t>
            </a:r>
            <a:r>
              <a:rPr lang="en-US" altLang="en-US" dirty="0">
                <a:solidFill>
                  <a:srgbClr val="C00000"/>
                </a:solidFill>
              </a:rPr>
              <a:t>, </a:t>
            </a:r>
            <a:r>
              <a:rPr lang="en-US" altLang="en-US" u="sng" dirty="0">
                <a:solidFill>
                  <a:srgbClr val="C00000"/>
                </a:solidFill>
              </a:rPr>
              <a:t>how sunny the day is</a:t>
            </a:r>
            <a:r>
              <a:rPr lang="en-US" altLang="en-US" dirty="0">
                <a:solidFill>
                  <a:srgbClr val="C00000"/>
                </a:solidFill>
              </a:rPr>
              <a:t> and </a:t>
            </a:r>
            <a:r>
              <a:rPr lang="en-US" altLang="en-US" u="sng" dirty="0">
                <a:solidFill>
                  <a:srgbClr val="C00000"/>
                </a:solidFill>
              </a:rPr>
              <a:t>the direction of the sunlight</a:t>
            </a:r>
            <a:r>
              <a:rPr lang="en-US" altLang="en-US" dirty="0">
                <a:solidFill>
                  <a:srgbClr val="C00000"/>
                </a:solidFill>
              </a:rPr>
              <a:t>. </a:t>
            </a:r>
          </a:p>
          <a:p>
            <a:pPr marL="457200" lvl="1" indent="0">
              <a:buNone/>
              <a:defRPr/>
            </a:pPr>
            <a:r>
              <a:rPr lang="en-US" altLang="en-US" dirty="0">
                <a:solidFill>
                  <a:srgbClr val="C00000"/>
                </a:solidFill>
              </a:rPr>
              <a:t> </a:t>
            </a:r>
          </a:p>
          <a:p>
            <a:pPr marL="457200" lvl="1" indent="0">
              <a:buNone/>
              <a:defRPr/>
            </a:pPr>
            <a:r>
              <a:rPr lang="en-US" altLang="en-US" b="1" dirty="0">
                <a:solidFill>
                  <a:schemeClr val="accent1">
                    <a:lumMod val="50000"/>
                  </a:schemeClr>
                </a:solidFill>
              </a:rPr>
              <a:t>**the underlined phrases are </a:t>
            </a:r>
            <a:r>
              <a:rPr lang="en-US" altLang="en-US" b="1" dirty="0">
                <a:solidFill>
                  <a:srgbClr val="FF0000"/>
                </a:solidFill>
              </a:rPr>
              <a:t>cited</a:t>
            </a:r>
            <a:r>
              <a:rPr lang="en-US" altLang="en-US" b="1" dirty="0">
                <a:solidFill>
                  <a:schemeClr val="accent1">
                    <a:lumMod val="50000"/>
                  </a:schemeClr>
                </a:solidFill>
              </a:rPr>
              <a:t> evidence from the text</a:t>
            </a:r>
          </a:p>
          <a:p>
            <a:pPr marL="0" indent="0">
              <a:buNone/>
            </a:pPr>
            <a:endParaRPr lang="en-US" dirty="0"/>
          </a:p>
        </p:txBody>
      </p:sp>
      <p:pic>
        <p:nvPicPr>
          <p:cNvPr id="6148" name="Picture 4" descr="Image result for race car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3920" y="242484"/>
            <a:ext cx="3311437" cy="1908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029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sz="7200" b="1" dirty="0">
                <a:solidFill>
                  <a:srgbClr val="FF0000"/>
                </a:solidFill>
                <a:effectLst>
                  <a:outerShdw blurRad="38100" dist="38100" dir="2700000" algn="tl">
                    <a:srgbClr val="000000">
                      <a:alpha val="43137"/>
                    </a:srgbClr>
                  </a:outerShdw>
                </a:effectLst>
              </a:rPr>
              <a:t>E</a:t>
            </a:r>
            <a:r>
              <a:rPr lang="en-US" dirty="0" smtClean="0"/>
              <a:t>– EXPLAIN YOUR REASON</a:t>
            </a:r>
            <a:endParaRPr lang="en-US" dirty="0"/>
          </a:p>
        </p:txBody>
      </p:sp>
      <p:pic>
        <p:nvPicPr>
          <p:cNvPr id="7170" name="Picture 2" descr="Image result for race car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1845" y="1532586"/>
            <a:ext cx="1915731" cy="191573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44698" y="1184856"/>
            <a:ext cx="11668259" cy="5409127"/>
          </a:xfrm>
        </p:spPr>
        <p:txBody>
          <a:bodyPr>
            <a:normAutofit/>
          </a:bodyPr>
          <a:lstStyle/>
          <a:p>
            <a:pPr marL="0" indent="0">
              <a:buNone/>
              <a:defRPr/>
            </a:pPr>
            <a:r>
              <a:rPr lang="en-US" altLang="en-US" b="1" dirty="0">
                <a:solidFill>
                  <a:srgbClr val="FF0000"/>
                </a:solidFill>
              </a:rPr>
              <a:t>EXPLAIN</a:t>
            </a:r>
            <a:r>
              <a:rPr lang="en-US" altLang="en-US" dirty="0">
                <a:solidFill>
                  <a:srgbClr val="FF0000"/>
                </a:solidFill>
              </a:rPr>
              <a:t> </a:t>
            </a:r>
            <a:r>
              <a:rPr lang="en-US" altLang="en-US" dirty="0"/>
              <a:t>THE ANSWER:  </a:t>
            </a:r>
            <a:r>
              <a:rPr lang="en-US" b="1" dirty="0">
                <a:solidFill>
                  <a:srgbClr val="FF0000"/>
                </a:solidFill>
                <a:effectLst>
                  <a:outerShdw blurRad="50800" dist="38100" dir="5400000" algn="t">
                    <a:srgbClr val="000000">
                      <a:alpha val="40000"/>
                    </a:srgbClr>
                  </a:outerShdw>
                </a:effectLst>
              </a:rPr>
              <a:t>Explain how </a:t>
            </a:r>
            <a:r>
              <a:rPr lang="en-US" dirty="0">
                <a:effectLst>
                  <a:outerShdw blurRad="50800" dist="38100" dir="5400000" algn="t">
                    <a:srgbClr val="000000">
                      <a:alpha val="40000"/>
                    </a:srgbClr>
                  </a:outerShdw>
                </a:effectLst>
              </a:rPr>
              <a:t>the </a:t>
            </a:r>
            <a:r>
              <a:rPr lang="en-US" b="1" dirty="0">
                <a:solidFill>
                  <a:srgbClr val="FF0000"/>
                </a:solidFill>
                <a:effectLst>
                  <a:outerShdw blurRad="50800" dist="38100" dir="5400000" algn="t">
                    <a:srgbClr val="000000">
                      <a:alpha val="40000"/>
                    </a:srgbClr>
                  </a:outerShdw>
                </a:effectLst>
              </a:rPr>
              <a:t>RAC</a:t>
            </a:r>
            <a:r>
              <a:rPr lang="en-US" dirty="0">
                <a:effectLst>
                  <a:outerShdw blurRad="50800" dist="38100" dir="5400000" algn="t">
                    <a:srgbClr val="000000">
                      <a:alpha val="40000"/>
                    </a:srgbClr>
                  </a:outerShdw>
                </a:effectLst>
              </a:rPr>
              <a:t> part of your response correctly answers the question; </a:t>
            </a:r>
            <a:r>
              <a:rPr lang="en-US" b="1" dirty="0">
                <a:solidFill>
                  <a:srgbClr val="FF0000"/>
                </a:solidFill>
                <a:effectLst>
                  <a:outerShdw blurRad="50800" dist="38100" dir="5400000" algn="t">
                    <a:srgbClr val="000000">
                      <a:alpha val="40000"/>
                    </a:srgbClr>
                  </a:outerShdw>
                </a:effectLst>
              </a:rPr>
              <a:t>E</a:t>
            </a:r>
            <a:r>
              <a:rPr lang="en-US" dirty="0">
                <a:effectLst>
                  <a:outerShdw blurRad="50800" dist="38100" dir="5400000" algn="t">
                    <a:srgbClr val="000000">
                      <a:alpha val="40000"/>
                    </a:srgbClr>
                  </a:outerShdw>
                </a:effectLst>
              </a:rPr>
              <a:t> can be based on prior knowledge of the topic or more evidence from the text</a:t>
            </a:r>
            <a:endParaRPr lang="en-US" b="1" dirty="0">
              <a:solidFill>
                <a:srgbClr val="FF0000"/>
              </a:solidFill>
              <a:effectLst>
                <a:outerShdw blurRad="50800" dist="38100" dir="5400000" algn="t">
                  <a:srgbClr val="000000">
                    <a:alpha val="40000"/>
                  </a:srgbClr>
                </a:outerShdw>
              </a:effectLst>
            </a:endParaRPr>
          </a:p>
          <a:p>
            <a:pPr marL="0" indent="0">
              <a:buNone/>
              <a:defRPr/>
            </a:pPr>
            <a:endParaRPr lang="en-US" b="1" dirty="0">
              <a:solidFill>
                <a:srgbClr val="FF0000"/>
              </a:solidFill>
              <a:effectLst>
                <a:outerShdw blurRad="50800" dist="38100" dir="5400000" algn="t">
                  <a:srgbClr val="000000">
                    <a:alpha val="40000"/>
                  </a:srgbClr>
                </a:outerShdw>
              </a:effectLst>
            </a:endParaRPr>
          </a:p>
          <a:p>
            <a:pPr marL="0" indent="0">
              <a:buNone/>
              <a:defRPr/>
            </a:pPr>
            <a:r>
              <a:rPr lang="en-US" altLang="en-US" dirty="0"/>
              <a:t>EXAMPLE:</a:t>
            </a:r>
          </a:p>
          <a:p>
            <a:pPr marL="400050" lvl="2" indent="0">
              <a:buNone/>
              <a:defRPr/>
            </a:pPr>
            <a:r>
              <a:rPr lang="en-US" altLang="en-US" sz="2800" dirty="0"/>
              <a:t>The </a:t>
            </a:r>
            <a:r>
              <a:rPr lang="en-US" altLang="en-US" sz="2800" dirty="0" smtClean="0"/>
              <a:t>sky </a:t>
            </a:r>
            <a:r>
              <a:rPr lang="en-US" altLang="en-US" sz="2800" dirty="0"/>
              <a:t>is usually blue because of how we see light waves and the weather conditions.  According to scientist, humans see blue sky based on what </a:t>
            </a:r>
            <a:r>
              <a:rPr lang="en-US" altLang="en-US" sz="2800" dirty="0" smtClean="0"/>
              <a:t>“kinds </a:t>
            </a:r>
            <a:r>
              <a:rPr lang="en-US" altLang="en-US" sz="2800" dirty="0"/>
              <a:t>of light waves are </a:t>
            </a:r>
            <a:r>
              <a:rPr lang="en-US" altLang="en-US" sz="2800" dirty="0" smtClean="0"/>
              <a:t>visualized” </a:t>
            </a:r>
            <a:r>
              <a:rPr lang="en-US" altLang="en-US" sz="2800" dirty="0"/>
              <a:t>in the eye, how sunny the day is and the direction of the sunlight.  </a:t>
            </a:r>
            <a:r>
              <a:rPr lang="en-US" altLang="en-US" sz="2800" u="sng" dirty="0">
                <a:solidFill>
                  <a:srgbClr val="C00000"/>
                </a:solidFill>
              </a:rPr>
              <a:t>On a clear, sunny day, the sun is directly </a:t>
            </a:r>
            <a:r>
              <a:rPr lang="en-US" altLang="en-US" sz="2800" u="sng" dirty="0" smtClean="0">
                <a:solidFill>
                  <a:srgbClr val="C00000"/>
                </a:solidFill>
              </a:rPr>
              <a:t>shining </a:t>
            </a:r>
            <a:r>
              <a:rPr lang="en-US" altLang="en-US" sz="2800" u="sng" dirty="0">
                <a:solidFill>
                  <a:srgbClr val="C00000"/>
                </a:solidFill>
              </a:rPr>
              <a:t>on us.  Because the molecules in the air reflect the scattered blue light waves more than red or orange when it bounces off the direct sunlight, we see blue.  As the sun sets, the direction of its light goes away from us so the molecules reflect the red or orange waves of light that we see at sunsets.</a:t>
            </a:r>
          </a:p>
          <a:p>
            <a:pPr marL="0" indent="0">
              <a:buNone/>
            </a:pPr>
            <a:endParaRPr lang="en-US" dirty="0"/>
          </a:p>
        </p:txBody>
      </p:sp>
    </p:spTree>
    <p:extLst>
      <p:ext uri="{BB962C8B-B14F-4D97-AF65-F5344CB8AC3E}">
        <p14:creationId xmlns:p14="http://schemas.microsoft.com/office/powerpoint/2010/main" val="3742162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242</TotalTime>
  <Words>581</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Calibri</vt:lpstr>
      <vt:lpstr>Calibri Light</vt:lpstr>
      <vt:lpstr>Office Theme</vt:lpstr>
      <vt:lpstr>Writing: Before You Write…</vt:lpstr>
      <vt:lpstr>CONSTRUCTED RESPONSE OR  SHORT ANSWER</vt:lpstr>
      <vt:lpstr>BEFORE YOU WRITE…</vt:lpstr>
      <vt:lpstr>HOW DO I ANSWER A CONSTRUCTRED RESPONSE???</vt:lpstr>
      <vt:lpstr>PowerPoint Presentation</vt:lpstr>
      <vt:lpstr>R – RESTATE THE QUESTION</vt:lpstr>
      <vt:lpstr>A– ANSWER THE QUESTION</vt:lpstr>
      <vt:lpstr>C– CITE EVIDENCE</vt:lpstr>
      <vt:lpstr>E– EXPLAIN YOUR REASON</vt:lpstr>
      <vt:lpstr>NOW YOU TRY…</vt:lpstr>
      <vt:lpstr>PowerPoint Presentation</vt:lpstr>
      <vt:lpstr>HERE IS HOW TO DO 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#5 Writing: Before You Write…</dc:title>
  <dc:creator>Norwin</dc:creator>
  <cp:lastModifiedBy>Mihalov, Susannah</cp:lastModifiedBy>
  <cp:revision>9</cp:revision>
  <dcterms:created xsi:type="dcterms:W3CDTF">2018-05-04T21:30:26Z</dcterms:created>
  <dcterms:modified xsi:type="dcterms:W3CDTF">2018-09-12T11:35:54Z</dcterms:modified>
</cp:coreProperties>
</file>